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Default ContentType="image/gif" Extension="gif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8.xml"/>
  <Override ContentType="application/vnd.openxmlformats-officedocument.presentationml.notesMaster+xml" PartName="/ppt/notesMasters/notesMaster1.xml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commentAuthors+xml" PartName="/ppt/commentAuthor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37.xml"/>
  <Override ContentType="application/vnd.openxmlformats-officedocument.presentationml.slide+xml" PartName="/ppt/slides/slide16.xml"/>
  <Override ContentType="application/vnd.openxmlformats-officedocument.presentationml.slide+xml" PartName="/ppt/slides/slide21.xml"/>
  <Override ContentType="application/vnd.openxmlformats-officedocument.presentationml.slide+xml" PartName="/ppt/slides/slide45.xml"/>
  <Override ContentType="application/vnd.openxmlformats-officedocument.presentationml.slide+xml" PartName="/ppt/slides/slide2.xml"/>
  <Override ContentType="application/vnd.openxmlformats-officedocument.presentationml.slide+xml" PartName="/ppt/slides/slide26.xml"/>
  <Override ContentType="application/vnd.openxmlformats-officedocument.presentationml.slide+xml" PartName="/ppt/slides/slide25.xml"/>
  <Override ContentType="application/vnd.openxmlformats-officedocument.presentationml.slide+xml" PartName="/ppt/slides/slide6.xml"/>
  <Override ContentType="application/vnd.openxmlformats-officedocument.presentationml.slide+xml" PartName="/ppt/slides/slide3.xml"/>
  <Override ContentType="application/vnd.openxmlformats-officedocument.presentationml.slide+xml" PartName="/ppt/slides/slide33.xml"/>
  <Override ContentType="application/vnd.openxmlformats-officedocument.presentationml.slide+xml" PartName="/ppt/slides/slide36.xml"/>
  <Override ContentType="application/vnd.openxmlformats-officedocument.presentationml.slide+xml" PartName="/ppt/slides/slide35.xml"/>
  <Override ContentType="application/vnd.openxmlformats-officedocument.presentationml.slide+xml" PartName="/ppt/slides/slide17.xml"/>
  <Override ContentType="application/vnd.openxmlformats-officedocument.presentationml.slide+xml" PartName="/ppt/slides/slide24.xml"/>
  <Override ContentType="application/vnd.openxmlformats-officedocument.presentationml.slide+xml" PartName="/ppt/slides/slide34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42.xml"/>
  <Override ContentType="application/vnd.openxmlformats-officedocument.presentationml.slide+xml" PartName="/ppt/slides/slide31.xml"/>
  <Override ContentType="application/vnd.openxmlformats-officedocument.presentationml.slide+xml" PartName="/ppt/slides/slide43.xml"/>
  <Override ContentType="application/vnd.openxmlformats-officedocument.presentationml.slide+xml" PartName="/ppt/slides/slide40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4.xml"/>
  <Override ContentType="application/vnd.openxmlformats-officedocument.presentationml.slide+xml" PartName="/ppt/slides/slide38.xml"/>
  <Override ContentType="application/vnd.openxmlformats-officedocument.presentationml.slide+xml" PartName="/ppt/slides/slide20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28.xml"/>
  <Override ContentType="application/vnd.openxmlformats-officedocument.presentationml.slide+xml" PartName="/ppt/slides/slide4.xml"/>
  <Override ContentType="application/vnd.openxmlformats-officedocument.presentationml.slide+xml" PartName="/ppt/slides/slide14.xml"/>
  <Override ContentType="application/vnd.openxmlformats-officedocument.presentationml.slide+xml" PartName="/ppt/slides/slide41.xml"/>
  <Override ContentType="application/vnd.openxmlformats-officedocument.presentationml.slide+xml" PartName="/ppt/slides/slide5.xml"/>
  <Override ContentType="application/vnd.openxmlformats-officedocument.presentationml.slide+xml" PartName="/ppt/slides/slide22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2" name="Tim Cox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19" Type="http://schemas.openxmlformats.org/officeDocument/2006/relationships/slide" Target="slides/slide13.xml"/><Relationship Id="rId36" Type="http://schemas.openxmlformats.org/officeDocument/2006/relationships/slide" Target="slides/slide30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12" Type="http://schemas.openxmlformats.org/officeDocument/2006/relationships/slide" Target="slides/slide6.xml"/><Relationship Id="rId31" Type="http://schemas.openxmlformats.org/officeDocument/2006/relationships/slide" Target="slides/slide25.xml"/><Relationship Id="rId13" Type="http://schemas.openxmlformats.org/officeDocument/2006/relationships/slide" Target="slides/slide7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29" Type="http://schemas.openxmlformats.org/officeDocument/2006/relationships/slide" Target="slides/slide23.xml"/><Relationship Id="rId49" Type="http://schemas.openxmlformats.org/officeDocument/2006/relationships/slide" Target="slides/slide4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" Type="http://schemas.openxmlformats.org/officeDocument/2006/relationships/presProps" Target="presProps.xml"/><Relationship Id="rId21" Type="http://schemas.openxmlformats.org/officeDocument/2006/relationships/slide" Target="slides/slide15.xml"/><Relationship Id="rId40" Type="http://schemas.openxmlformats.org/officeDocument/2006/relationships/slide" Target="slides/slide34.xml"/><Relationship Id="rId1" Type="http://schemas.openxmlformats.org/officeDocument/2006/relationships/theme" Target="theme/theme3.xml"/><Relationship Id="rId22" Type="http://schemas.openxmlformats.org/officeDocument/2006/relationships/slide" Target="slides/slide16.xml"/><Relationship Id="rId41" Type="http://schemas.openxmlformats.org/officeDocument/2006/relationships/slide" Target="slides/slide35.xml"/><Relationship Id="rId4" Type="http://schemas.openxmlformats.org/officeDocument/2006/relationships/commentAuthors" Target="commentAuthors.xml"/><Relationship Id="rId23" Type="http://schemas.openxmlformats.org/officeDocument/2006/relationships/slide" Target="slides/slide17.xml"/><Relationship Id="rId42" Type="http://schemas.openxmlformats.org/officeDocument/2006/relationships/slide" Target="slides/slide36.xml"/><Relationship Id="rId3" Type="http://schemas.openxmlformats.org/officeDocument/2006/relationships/tableStyles" Target="tableStyles.xml"/><Relationship Id="rId24" Type="http://schemas.openxmlformats.org/officeDocument/2006/relationships/slide" Target="slides/slide18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9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2">
    <p:pos x="6000" y="0"/>
    <p:text>did you make this table aaron? maybe you should put me as lead (led?) just so someone is in charge, he may say something about that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>
    <p:pos x="6000" y="0"/>
    <p:text>I have the file for this saved, so we can alter the percentages as we want to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2" Type="http://schemas.openxmlformats.org/officeDocument/2006/relationships/image" Target="../media/image0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09.png"/><Relationship Id="rId3" Type="http://schemas.openxmlformats.org/officeDocument/2006/relationships/image" Target="../media/image0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defRPr sz="24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cxnSp>
        <p:nvCxnSpPr>
          <p:cNvPr id="16" name="Shape 16"/>
          <p:cNvCxnSpPr/>
          <p:nvPr/>
        </p:nvCxnSpPr>
        <p:spPr>
          <a:xfrm flipH="1" rot="10800000">
            <a:off x="372900" y="1022374"/>
            <a:ext cx="8045399" cy="7800"/>
          </a:xfrm>
          <a:prstGeom prst="straightConnector1">
            <a:avLst/>
          </a:prstGeom>
          <a:noFill/>
          <a:ln cap="flat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17" name="Shape 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26725" y="137150"/>
            <a:ext cx="1154699" cy="8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7071" y="498846"/>
            <a:ext cx="489650" cy="45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5075" y="542300"/>
            <a:ext cx="544225" cy="48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04.gif"/><Relationship Id="rId3" Type="http://schemas.openxmlformats.org/officeDocument/2006/relationships/image" Target="../media/image03.gif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07.png"/><Relationship Id="rId3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9.gif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33.png"/><Relationship Id="rId9" Type="http://schemas.openxmlformats.org/officeDocument/2006/relationships/image" Target="../media/image42.png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8" Type="http://schemas.openxmlformats.org/officeDocument/2006/relationships/image" Target="../media/image45.png"/><Relationship Id="rId7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6.png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5.png"/><Relationship Id="rId5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49.png"/></Relationships>
</file>

<file path=ppt/slides/_rels/slide3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1.png"/><Relationship Id="rId3" Type="http://schemas.openxmlformats.org/officeDocument/2006/relationships/image" Target="../media/image00.png"/></Relationships>
</file>

<file path=ppt/slides/_rels/slide4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51.png"/></Relationships>
</file>

<file path=ppt/slides/_rels/slide4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openxmlformats.org/officeDocument/2006/relationships/comments" Target="../comments/comment1.xml"/></Relationships>
</file>

<file path=ppt/slides/_rels/slide4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3" Type="http://schemas.openxmlformats.org/officeDocument/2006/relationships/comments" Target="../comments/comment2.xml"/></Relationships>
</file>

<file path=ppt/slides/_rels/slide4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47.png"/></Relationships>
</file>

<file path=ppt/slides/_rels/slide4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04.gif"/><Relationship Id="rId3" Type="http://schemas.openxmlformats.org/officeDocument/2006/relationships/image" Target="../media/image03.gif"/><Relationship Id="rId5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8.pn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ctrTitle"/>
          </p:nvPr>
        </p:nvSpPr>
        <p:spPr>
          <a:xfrm>
            <a:off x="779975" y="715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u="sng"/>
              <a:t>Glove Drummer</a:t>
            </a:r>
          </a:p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779975" y="1875150"/>
            <a:ext cx="7772400" cy="787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MIDI Controller and Audio Playback System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3739475" y="2797275"/>
            <a:ext cx="1853399" cy="8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Aaron Rice (EE)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Timothy Cox (CpE)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Michael Moran (EE)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7" name="Shape 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91893"/>
            <a:ext cx="9144000" cy="178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47681"/>
            <a:ext cx="9144000" cy="178593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 txBox="1"/>
          <p:nvPr/>
        </p:nvSpPr>
        <p:spPr>
          <a:xfrm>
            <a:off x="2859950" y="2797275"/>
            <a:ext cx="1155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Group 15: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Piezo Signal</a:t>
            </a: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Magnitude of voltage response is proportional to how hard the sensor is struck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85" y="2372075"/>
            <a:ext cx="8802228" cy="225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Signal Conditioning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High output impedance of the piezo is a concern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Signal must be bound between zero and 5V in order to interface with the ADC0820</a:t>
            </a:r>
          </a:p>
          <a:p>
            <a:pPr indent="-4191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Bandpass filter centered around piezo’s resonant frequency reduces noise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Selecting an Op Amp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Large selection of free samples</a:t>
            </a:r>
          </a:p>
          <a:p>
            <a:pPr indent="-4191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Cost not a major factor in decision, in contrast to ADC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" y="2435450"/>
            <a:ext cx="798195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Conditioning Circuit</a:t>
            </a:r>
          </a:p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25" y="1200150"/>
            <a:ext cx="8334375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Conditioned Signal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377575" y="122670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Signal rapidly peaks and then dies out long before the finger has another chance to tap the sensor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25" y="2469650"/>
            <a:ext cx="8834348" cy="225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Acquiring Sensor Data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150" y="1201850"/>
            <a:ext cx="7058250" cy="409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Verilog Modules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625" y="1185075"/>
            <a:ext cx="6490751" cy="383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650" y="1063375"/>
            <a:ext cx="4466699" cy="399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Finding Hits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141225" y="1105025"/>
            <a:ext cx="4466699" cy="3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/>
              <a:t>State Machine waits ~1ms after threshold is surpassed to send hit message and another ~30ms before beginning to look for a new hit or peak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/>
              <a:t>Using an FPGA allows each piezo to have two dedicated hardware timers for this purpose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Drum Fills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Can’t bounce the fingers like a drumstick on a skin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Can change mapping sensor to drum mapping with the help of a Polulu IR sensor</a:t>
            </a:r>
          </a:p>
          <a:p>
            <a:pPr indent="-3556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More or less two discrete outputs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962" y="2727475"/>
            <a:ext cx="5776076" cy="23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Transmitting Hit Information</a:t>
            </a: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Only need to transmit two bytes per hit</a:t>
            </a:r>
          </a:p>
          <a:p>
            <a:pPr indent="-3810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byte #1 = data1 = sensor identification</a:t>
            </a:r>
          </a:p>
          <a:p>
            <a:pPr indent="-3810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byte #2 = data2 = velocity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Compare # of bytes to MIDI running status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25" y="3079225"/>
            <a:ext cx="7905750" cy="13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475" y="119475"/>
            <a:ext cx="5561648" cy="417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67015"/>
            <a:ext cx="9144001" cy="38401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>
            <p:ph idx="1" type="body"/>
          </p:nvPr>
        </p:nvSpPr>
        <p:spPr>
          <a:xfrm>
            <a:off x="300500" y="4364984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Thanks to Guitar Center !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nRF24L01 Transceiver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Uses 2.4 GHz ISM band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Less than $2 per unit on eBay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2 Mbps transmission speed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SPI MCU interface </a:t>
            </a:r>
          </a:p>
          <a:p>
            <a:pPr indent="-355600" lvl="0" marL="45720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approximately 1.5” x .75” 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075" y="1249800"/>
            <a:ext cx="3213398" cy="372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nRF24l01 C Library</a:t>
            </a:r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Provides layer of abstraction to nRF hardware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Transmit_payload() sends two bytes to receiving unit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In receiving unit, nRF sends interrupt signal to the MCU, telling it a message has been received from the hand module </a:t>
            </a:r>
          </a:p>
          <a:p>
            <a:pPr indent="-3429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Can check if transmission was successful and retry as needed, but have not implemented this yet.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7675" y="3452475"/>
            <a:ext cx="3583600" cy="147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Ping!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5275" y="1191750"/>
            <a:ext cx="5113432" cy="383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400"/>
              <a:t>Powering The Hand Modules</a:t>
            </a: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Will use readily available, rechargeable Li-Ion batteries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Will need to provide both 5V and 3.3V power rails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Low battery indicator LED will alert user when to change the battery</a:t>
            </a:r>
          </a:p>
          <a:p>
            <a:pPr indent="-3683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Battery will be easily swapped when needed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18650 Li-Ion Batteries</a:t>
            </a: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Over-charge, over-discharge, and thermal protection from onboard IC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3.6V or 3.7V advertised nominal voltage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4.2V fully charged, 3.0V fully discharged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reported 2800 mAh actual capacity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$10 for two from eBay, with a charger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~25% bigger than AA battery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650" y="1881549"/>
            <a:ext cx="2175799" cy="161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TPS61032</a:t>
            </a:r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DC to DC boost switching regulator, up to 2A capability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creates 5V supply rail regardless of the 18650 battery voltage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3.3V parts are then powered from LM3940 LDO IC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737" y="2317700"/>
            <a:ext cx="7984525" cy="303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Hand Module PCB</a:t>
            </a:r>
          </a:p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Must fit inside one of a few chosen clear enclosures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Will use 1206 (1.6mm x 3.2mm) or larger SMD components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Will not use any “no leads” packages for fear of unseen solder bridges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FPGA and nRF24l01 boards will plug into Hand Module PCB through female headers 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ATmega88, DG509, OPA4350 (x2),  ADC0820 (x2), SN74LVC245 (x3), TPS61032, and LM3940 ICs will be reflowed onto PCB using a heat gun and solder paste.  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275" y="3572050"/>
            <a:ext cx="3881049" cy="14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Inside the Tabletop Module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63375"/>
            <a:ext cx="8344700" cy="40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071" y="3675550"/>
            <a:ext cx="685375" cy="41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1121" y="4375400"/>
            <a:ext cx="685375" cy="41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0350" y="4087375"/>
            <a:ext cx="939349" cy="61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3200" y="1872850"/>
            <a:ext cx="894049" cy="116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3000" y="1954625"/>
            <a:ext cx="894049" cy="116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30341" y="1240275"/>
            <a:ext cx="863408" cy="46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9450" y="1915375"/>
            <a:ext cx="628350" cy="2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9450" y="2593650"/>
            <a:ext cx="628350" cy="2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2500" y="1790048"/>
            <a:ext cx="1944074" cy="30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Beaglebone Over Tiva C</a:t>
            </a:r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457200" y="510625"/>
            <a:ext cx="8229600" cy="312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Few MCU examples playing CD quality audio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Beaglebone can connect with a USB sound card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Beaglebone Black is cheaper than some less powerful MCUs, otherwise we would not use an OS</a:t>
            </a:r>
          </a:p>
          <a:p>
            <a:pPr indent="-4191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No doubt will be able to mix CD quality audio in real time</a:t>
            </a: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9950" y="1227462"/>
            <a:ext cx="907125" cy="46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Bass Drum Pedal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Piezo sensor glued to bottom of pedal housing is struck by plastic angle bracket mounted to top of housing when pedal is depressed</a:t>
            </a:r>
          </a:p>
          <a:p>
            <a:pPr indent="-3556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Velocity determined similarly to in the hand modules except code is written in C</a:t>
            </a: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062" y="2992925"/>
            <a:ext cx="2971875" cy="17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noFill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Motivation</a:t>
            </a:r>
          </a:p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Urge to tap hands or fingers along to music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To intuitively map a drum set to different parts of the hand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To shrink to size of an electronic drum kit, allowing drummers to practice almost anywhere</a:t>
            </a:r>
          </a:p>
        </p:txBody>
      </p:sp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575" y="3339075"/>
            <a:ext cx="2257224" cy="173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Hi Hat Pedal </a:t>
            </a:r>
          </a:p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Uses TCRT5000 IR Proximity sensor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2.0V output fully depressed, 0V output when pedal is open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linear response from 0 to 2V</a:t>
            </a:r>
          </a:p>
          <a:p>
            <a:pPr indent="-3556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range can be improved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675" y="2262875"/>
            <a:ext cx="1900225" cy="27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812" y="2866600"/>
            <a:ext cx="2905125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3175" y="2416199"/>
            <a:ext cx="1641049" cy="254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Hitting the Hi Hat Cymbal</a:t>
            </a: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if(hi hat cymbal hit)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	{send pedal position before hit info}</a:t>
            </a:r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50" y="2904825"/>
            <a:ext cx="8857500" cy="121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“Foot Chick” Sound</a:t>
            </a:r>
          </a:p>
        </p:txBody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Closing the pedal quickly creates the “foot chick” sound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2" y="2147000"/>
            <a:ext cx="9075774" cy="127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“Foot Splash” Sound</a:t>
            </a:r>
          </a:p>
        </p:txBody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Opening the pedal quickly creates the “foot splash” sound</a:t>
            </a:r>
          </a:p>
        </p:txBody>
      </p:sp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75" y="2249050"/>
            <a:ext cx="9002849" cy="22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Creating MIDI Messages</a:t>
            </a:r>
          </a:p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Must combine data from four sources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Left Hand Module: hit info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Right Hand Module: hit info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Bass Drum Pedal signal: hit info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Hi Hat Pedal: position, chick, and splash info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MIDI output will include all the data necessary to create most sounds an acoustic set can make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Glove Drummer and BFD3</a:t>
            </a:r>
          </a:p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457200" y="1014325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LoopMIDI and Hairless MIDI/Serial software route messages to BFD3 software allowing messages to be sent at 3x the standard MIDI baud rate of 31,250 bit/s</a:t>
            </a:r>
          </a:p>
          <a:p>
            <a:pPr indent="-3556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Flexible mapping from sensor to drum inside of BFD3 or other drum software</a:t>
            </a: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6537" y="2667525"/>
            <a:ext cx="3882524" cy="237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Onboard Audio Playback</a:t>
            </a:r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BeagleBone Black will be interfaced to UCA-222 USB soundcard to support low latency polyphonic audio playback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16 bit 44,100 Hz  *.wav files stored in onboard microSD</a:t>
            </a:r>
          </a:p>
          <a:p>
            <a:pPr indent="-4191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Users can load their own sounds to the microSD from their computer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Audio Files</a:t>
            </a:r>
          </a:p>
        </p:txBody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Each drum or cymbal will have many different sounds stored on the Beaglebone’s onboard microSD card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Velocity determines which sound is added to the mix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In the case of a hi-hat hit, both pedal position and velocity determine the appropriate sound to play</a:t>
            </a:r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74" y="3185050"/>
            <a:ext cx="8152475" cy="18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Polyphony</a:t>
            </a:r>
          </a:p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Multiple sounds will need to be played through the speaker simultaneously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Individual samples must be added together without clipping</a:t>
            </a:r>
          </a:p>
          <a:p>
            <a:pPr indent="-3683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/>
              <a:t>Levels will be attenuated before storing onto SD card to avoid clipping</a:t>
            </a:r>
          </a:p>
          <a:p>
            <a:pPr indent="-3683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/>
              <a:t>Additional software normalization may be used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Speaker Enclosure</a:t>
            </a:r>
          </a:p>
        </p:txBody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Includes speakers and speaker amp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The transformer and rectifier will be replaced by laptop power supply to create space for circuitry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Linear Voltage Regulators will be used to power the     5V and 3.3V parts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High Level View</a:t>
            </a:r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850" y="1233000"/>
            <a:ext cx="4674425" cy="369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8600" y="1757900"/>
            <a:ext cx="3088200" cy="26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Speaker Enclosure</a:t>
            </a:r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373" y="1143948"/>
            <a:ext cx="5249249" cy="3936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Division of Labor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161150" y="1184675"/>
            <a:ext cx="2701199" cy="38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7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275" y="1161262"/>
            <a:ext cx="6419450" cy="390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Progress</a:t>
            </a:r>
          </a:p>
        </p:txBody>
      </p:sp>
      <p:pic>
        <p:nvPicPr>
          <p:cNvPr id="323" name="Shape 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25" y="1131100"/>
            <a:ext cx="8138550" cy="39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Projected Budget</a:t>
            </a: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00" y="1318450"/>
            <a:ext cx="8873700" cy="319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Issues</a:t>
            </a:r>
          </a:p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 Dynamic range of piezo signal needs some improvement</a:t>
            </a:r>
          </a:p>
          <a:p>
            <a:pPr indent="-3683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New to Linux and Beaglebone black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ctrTitle"/>
          </p:nvPr>
        </p:nvSpPr>
        <p:spPr>
          <a:xfrm>
            <a:off x="779975" y="715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91893"/>
            <a:ext cx="9144000" cy="178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47681"/>
            <a:ext cx="9144000" cy="178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7975" y="1761000"/>
            <a:ext cx="5168549" cy="208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400"/>
              <a:t>Hand Module Specifications</a:t>
            </a:r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999" y="1118325"/>
            <a:ext cx="5334000" cy="380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Tabletop Module Specifications</a:t>
            </a:r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675" y="1063375"/>
            <a:ext cx="5204842" cy="4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Inside the Hand Modules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100" y="1129425"/>
            <a:ext cx="6313674" cy="410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400"/>
              <a:t>Hand Module FPGA and MCU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457200" y="12200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Spartan FPGA XC3S500e dev board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$35 on eBay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made to be plugged into another PCB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Wireless prototyping components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ATmega88 dev boards (x2), nRF modules (x2), USBasp programmer all obtained from eBay for a total cost less than $20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ATmega88 QFP-32 to be used on PCB and programmed with a special QFP adapter for the USBasp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688" y="3987675"/>
            <a:ext cx="927048" cy="8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4">
            <a:alphaModFix/>
          </a:blip>
          <a:srcRect b="-11683" l="0" r="11512" t="25964"/>
          <a:stretch/>
        </p:blipFill>
        <p:spPr>
          <a:xfrm>
            <a:off x="5123100" y="1206200"/>
            <a:ext cx="1587824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Piezoelectric Sensors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Reinforced by foam and brass disks (diameter = 1cm)</a:t>
            </a:r>
          </a:p>
          <a:p>
            <a:pPr indent="-4191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Soldered carefully with respect to Curie Temperature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050" y="2426650"/>
            <a:ext cx="7707900" cy="249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